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5" r:id="rId4"/>
    <p:sldId id="261" r:id="rId5"/>
    <p:sldId id="264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CE9"/>
    <a:srgbClr val="D7E9E6"/>
    <a:srgbClr val="C6E0DB"/>
    <a:srgbClr val="D0E6E2"/>
    <a:srgbClr val="E6F2F0"/>
    <a:srgbClr val="336699"/>
    <a:srgbClr val="558EC7"/>
    <a:srgbClr val="3366FF"/>
    <a:srgbClr val="66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18" autoAdjust="0"/>
    <p:restoredTop sz="94660"/>
  </p:normalViewPr>
  <p:slideViewPr>
    <p:cSldViewPr>
      <p:cViewPr>
        <p:scale>
          <a:sx n="85" d="100"/>
          <a:sy n="85" d="100"/>
        </p:scale>
        <p:origin x="-966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C1071DE-BE18-4140-9C3C-E75796303166}" type="datetimeFigureOut">
              <a:rPr lang="en-US" smtClean="0"/>
              <a:t>11/14/2012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53F16F-23FD-4313-9F2E-B014A1656C2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95" y="415216"/>
            <a:ext cx="8744561" cy="1413584"/>
          </a:xfrm>
          <a:prstGeom prst="rect">
            <a:avLst/>
          </a:prstGeom>
          <a:ln>
            <a:noFill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752600" y="3443843"/>
            <a:ext cx="6019799" cy="84314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i="1" dirty="0" smtClean="0">
                <a:solidFill>
                  <a:schemeClr val="bg2">
                    <a:lumMod val="50000"/>
                  </a:schemeClr>
                </a:solidFill>
              </a:rPr>
              <a:t>Ohio Chapter 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i="1" dirty="0" smtClean="0">
                <a:solidFill>
                  <a:srgbClr val="C00000"/>
                </a:solidFill>
              </a:rPr>
              <a:t>2012</a:t>
            </a:r>
            <a:r>
              <a:rPr lang="en-US" sz="4000" b="1" i="1" dirty="0" smtClean="0">
                <a:solidFill>
                  <a:srgbClr val="C00000"/>
                </a:solidFill>
              </a:rPr>
              <a:t> Fall Conference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200" b="1" i="1" dirty="0" smtClean="0">
                <a:solidFill>
                  <a:schemeClr val="bg1"/>
                </a:solidFill>
              </a:rPr>
              <a:t>11</a:t>
            </a:r>
            <a:r>
              <a:rPr lang="en-US" sz="2000" b="1" i="1" dirty="0" smtClean="0"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3200" b="1" i="1" dirty="0" smtClean="0">
                <a:solidFill>
                  <a:schemeClr val="bg1"/>
                </a:solidFill>
                <a:sym typeface="Wingdings"/>
              </a:rPr>
              <a:t>19</a:t>
            </a:r>
            <a:r>
              <a:rPr lang="en-US" sz="2000" b="1" i="1" dirty="0" smtClean="0">
                <a:solidFill>
                  <a:schemeClr val="bg1"/>
                </a:solidFill>
                <a:sym typeface="Wingdings"/>
              </a:rPr>
              <a:t> </a:t>
            </a:r>
            <a:r>
              <a:rPr lang="en-US" sz="3200" b="1" i="1" dirty="0" smtClean="0">
                <a:solidFill>
                  <a:schemeClr val="bg1"/>
                </a:solidFill>
                <a:sym typeface="Wingdings"/>
              </a:rPr>
              <a:t>12</a:t>
            </a:r>
            <a:endParaRPr lang="en-US" sz="3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52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Moderator</a:t>
            </a:r>
          </a:p>
          <a:p>
            <a:pPr marL="465138" indent="-292100"/>
            <a:r>
              <a:rPr lang="en-US" sz="2400" dirty="0" smtClean="0"/>
              <a:t>Carol Blaine, Lead Faculty, Kent State University’s Bachelor’s of Insurance Program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dirty="0" smtClean="0"/>
              <a:t>Panelists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 smtClean="0"/>
              <a:t>Jason Latham, Director of Leadership Development, Nationwide Insurance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/>
              <a:t>Kenny Zhong, PwC Senior </a:t>
            </a:r>
            <a:r>
              <a:rPr lang="en-US" sz="2400" dirty="0" smtClean="0"/>
              <a:t>Associate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 smtClean="0"/>
              <a:t>Cathy Ellwood, Ellwood Enterprises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/>
              <a:t>Mark </a:t>
            </a:r>
            <a:r>
              <a:rPr lang="en-US" sz="2400" dirty="0" smtClean="0"/>
              <a:t>Peacock, AVP Human Resources, Motorists Insurance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/>
              <a:t>Brian Zehentbauer, E&amp;Y Senior </a:t>
            </a:r>
            <a:r>
              <a:rPr lang="en-US" sz="2400" dirty="0" smtClean="0"/>
              <a:t>Associate</a:t>
            </a:r>
          </a:p>
          <a:p>
            <a:pPr marL="465138" indent="-241300">
              <a:spcBef>
                <a:spcPts val="1200"/>
              </a:spcBef>
            </a:pPr>
            <a:r>
              <a:rPr lang="en-US" sz="2400" dirty="0"/>
              <a:t>Megan Binkley, KPMG Manager </a:t>
            </a:r>
            <a:endParaRPr lang="en-US" sz="2400" dirty="0" smtClean="0"/>
          </a:p>
          <a:p>
            <a:pPr marL="465138" indent="-241300">
              <a:spcBef>
                <a:spcPts val="1200"/>
              </a:spcBef>
            </a:pPr>
            <a:endParaRPr lang="en-US" sz="2400" dirty="0" smtClean="0"/>
          </a:p>
          <a:p>
            <a:pPr marL="465138" indent="-241300">
              <a:spcBef>
                <a:spcPts val="1200"/>
              </a:spcBef>
            </a:pPr>
            <a:endParaRPr lang="en-US" sz="24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5634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This session will explore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Working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styles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and work environment expectations of different generations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and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cultures</a:t>
            </a:r>
          </a:p>
          <a:p>
            <a:pPr lvl="1"/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What can we learn from members of other generations and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cultures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What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members of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different generations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and cultures can do, or not do, to work together most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effectively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We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want this session to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be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interactive and will  open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the floor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to questions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once we’ve touched on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these points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877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Population Pipeline by Generation</a:t>
            </a:r>
          </a:p>
          <a:p>
            <a:pPr marL="0" indent="0" algn="ctr"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  <p:sp>
        <p:nvSpPr>
          <p:cNvPr id="9" name="TextBox 8"/>
          <p:cNvSpPr txBox="1"/>
          <p:nvPr/>
        </p:nvSpPr>
        <p:spPr>
          <a:xfrm>
            <a:off x="214952" y="6400800"/>
            <a:ext cx="4357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Source: Human Resources Solutions</a:t>
            </a:r>
            <a:endParaRPr lang="en-US" sz="1100" dirty="0">
              <a:solidFill>
                <a:schemeClr val="bg1"/>
              </a:solidFill>
            </a:endParaRPr>
          </a:p>
        </p:txBody>
      </p:sp>
      <p:sp>
        <p:nvSpPr>
          <p:cNvPr id="12" name="Can 11"/>
          <p:cNvSpPr/>
          <p:nvPr/>
        </p:nvSpPr>
        <p:spPr>
          <a:xfrm rot="5400000">
            <a:off x="3321524" y="-44923"/>
            <a:ext cx="1828801" cy="7709849"/>
          </a:xfrm>
          <a:prstGeom prst="ca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an 12"/>
          <p:cNvSpPr/>
          <p:nvPr/>
        </p:nvSpPr>
        <p:spPr>
          <a:xfrm rot="5400000">
            <a:off x="850498" y="2743203"/>
            <a:ext cx="1828803" cy="2133599"/>
          </a:xfrm>
          <a:prstGeom prst="ca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Dodecagon 13"/>
          <p:cNvSpPr/>
          <p:nvPr/>
        </p:nvSpPr>
        <p:spPr>
          <a:xfrm>
            <a:off x="1004250" y="3733799"/>
            <a:ext cx="1066800" cy="580030"/>
          </a:xfrm>
          <a:prstGeom prst="dodecag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cs typeface="Calibri" pitchFamily="34" charset="0"/>
              </a:rPr>
              <a:t>75 Million</a:t>
            </a:r>
            <a:endParaRPr lang="en-US" sz="1200" b="1" dirty="0">
              <a:cs typeface="Calibri" pitchFamily="34" charset="0"/>
            </a:endParaRPr>
          </a:p>
        </p:txBody>
      </p:sp>
      <p:sp>
        <p:nvSpPr>
          <p:cNvPr id="15" name="Can 14"/>
          <p:cNvSpPr/>
          <p:nvPr/>
        </p:nvSpPr>
        <p:spPr>
          <a:xfrm rot="5400000">
            <a:off x="2375847" y="2895602"/>
            <a:ext cx="1828803" cy="1828802"/>
          </a:xfrm>
          <a:prstGeom prst="ca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an 16"/>
          <p:cNvSpPr/>
          <p:nvPr/>
        </p:nvSpPr>
        <p:spPr>
          <a:xfrm rot="5400000">
            <a:off x="3880798" y="2766802"/>
            <a:ext cx="1828803" cy="2095501"/>
          </a:xfrm>
          <a:prstGeom prst="ca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Can 18"/>
          <p:cNvSpPr/>
          <p:nvPr/>
        </p:nvSpPr>
        <p:spPr>
          <a:xfrm rot="5400000">
            <a:off x="5589048" y="2686051"/>
            <a:ext cx="1828803" cy="2247901"/>
          </a:xfrm>
          <a:prstGeom prst="ca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7064994" y="2895600"/>
            <a:ext cx="603351" cy="1828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an 21"/>
          <p:cNvSpPr/>
          <p:nvPr/>
        </p:nvSpPr>
        <p:spPr>
          <a:xfrm rot="5400000">
            <a:off x="6775618" y="3363535"/>
            <a:ext cx="1824249" cy="897488"/>
          </a:xfrm>
          <a:prstGeom prst="ca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Dodecagon 22"/>
          <p:cNvSpPr/>
          <p:nvPr/>
        </p:nvSpPr>
        <p:spPr>
          <a:xfrm>
            <a:off x="2541329" y="3763370"/>
            <a:ext cx="1066800" cy="580030"/>
          </a:xfrm>
          <a:prstGeom prst="dodecag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cs typeface="Calibri" pitchFamily="34" charset="0"/>
              </a:rPr>
              <a:t>46 Million</a:t>
            </a:r>
            <a:endParaRPr lang="en-US" sz="1200" b="1" dirty="0">
              <a:cs typeface="Calibri" pitchFamily="34" charset="0"/>
            </a:endParaRPr>
          </a:p>
        </p:txBody>
      </p:sp>
      <p:sp>
        <p:nvSpPr>
          <p:cNvPr id="24" name="Dodecagon 23"/>
          <p:cNvSpPr/>
          <p:nvPr/>
        </p:nvSpPr>
        <p:spPr>
          <a:xfrm>
            <a:off x="4052250" y="3733795"/>
            <a:ext cx="1066800" cy="580030"/>
          </a:xfrm>
          <a:prstGeom prst="dodecag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cs typeface="Calibri" pitchFamily="34" charset="0"/>
              </a:rPr>
              <a:t>75 Million</a:t>
            </a:r>
            <a:endParaRPr lang="en-US" sz="1200" b="1" dirty="0">
              <a:cs typeface="Calibri" pitchFamily="34" charset="0"/>
            </a:endParaRPr>
          </a:p>
        </p:txBody>
      </p:sp>
      <p:sp>
        <p:nvSpPr>
          <p:cNvPr id="25" name="Dodecagon 24"/>
          <p:cNvSpPr/>
          <p:nvPr/>
        </p:nvSpPr>
        <p:spPr>
          <a:xfrm>
            <a:off x="5842950" y="3741755"/>
            <a:ext cx="1066800" cy="580030"/>
          </a:xfrm>
          <a:prstGeom prst="dodecagon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cs typeface="Calibri" pitchFamily="34" charset="0"/>
              </a:rPr>
              <a:t>80 Million</a:t>
            </a:r>
            <a:endParaRPr lang="en-US" sz="1200" b="1" dirty="0"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86400" y="2938046"/>
            <a:ext cx="180406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  <a:cs typeface="Calibri" pitchFamily="34" charset="0"/>
              </a:defRPr>
            </a:lvl1pPr>
          </a:lstStyle>
          <a:p>
            <a:r>
              <a:rPr lang="en-US" dirty="0" smtClean="0"/>
              <a:t>Traditionalists</a:t>
            </a:r>
          </a:p>
          <a:p>
            <a:pPr algn="ctr"/>
            <a:r>
              <a:rPr lang="en-US" sz="1100" dirty="0" smtClean="0"/>
              <a:t>Before 1946</a:t>
            </a:r>
            <a:endParaRPr lang="en-US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4052251" y="2938046"/>
            <a:ext cx="1143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  <a:cs typeface="Calibri" pitchFamily="34" charset="0"/>
              </a:defRPr>
            </a:lvl1pPr>
          </a:lstStyle>
          <a:p>
            <a:r>
              <a:rPr lang="en-US" dirty="0" smtClean="0"/>
              <a:t>Boomers</a:t>
            </a:r>
          </a:p>
          <a:p>
            <a:pPr algn="ctr"/>
            <a:r>
              <a:rPr lang="en-US" sz="1000" dirty="0" smtClean="0"/>
              <a:t>1946-1964</a:t>
            </a:r>
            <a:endParaRPr 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2655629" y="2938046"/>
            <a:ext cx="83819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  <a:cs typeface="Calibri" pitchFamily="34" charset="0"/>
              </a:defRPr>
            </a:lvl1pPr>
          </a:lstStyle>
          <a:p>
            <a:r>
              <a:rPr lang="en-US" dirty="0"/>
              <a:t>Gen </a:t>
            </a:r>
            <a:r>
              <a:rPr lang="en-US" dirty="0" smtClean="0"/>
              <a:t>X</a:t>
            </a:r>
          </a:p>
          <a:p>
            <a:pPr algn="ctr"/>
            <a:r>
              <a:rPr lang="en-US" sz="1000" dirty="0" smtClean="0"/>
              <a:t>1965-1979</a:t>
            </a:r>
            <a:endParaRPr lang="en-US" sz="1000" dirty="0"/>
          </a:p>
        </p:txBody>
      </p:sp>
      <p:sp>
        <p:nvSpPr>
          <p:cNvPr id="31" name="Right Arrow 30"/>
          <p:cNvSpPr/>
          <p:nvPr/>
        </p:nvSpPr>
        <p:spPr>
          <a:xfrm>
            <a:off x="8001000" y="2858869"/>
            <a:ext cx="914399" cy="1865531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38200" y="2938046"/>
            <a:ext cx="1461450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600" b="1">
                <a:solidFill>
                  <a:schemeClr val="bg1"/>
                </a:solidFill>
                <a:cs typeface="Calibri" pitchFamily="34" charset="0"/>
              </a:defRPr>
            </a:lvl1pPr>
          </a:lstStyle>
          <a:p>
            <a:r>
              <a:rPr lang="en-US" dirty="0" smtClean="0"/>
              <a:t> Millennials</a:t>
            </a:r>
          </a:p>
          <a:p>
            <a:pPr algn="ctr"/>
            <a:r>
              <a:rPr lang="en-US" sz="1000" dirty="0" smtClean="0"/>
              <a:t>Since 1980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967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Key Generational Influences</a:t>
            </a:r>
          </a:p>
          <a:p>
            <a:pPr marL="0" indent="0" algn="ctr"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826428"/>
              </p:ext>
            </p:extLst>
          </p:nvPr>
        </p:nvGraphicFramePr>
        <p:xfrm>
          <a:off x="1066800" y="2133600"/>
          <a:ext cx="7086600" cy="409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2057400"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Traditionalist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before 1946)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WW II/Pearl Harbor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Atomic Bomb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Cold War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Television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Air Travel</a:t>
                      </a:r>
                      <a:endParaRPr lang="en-US" sz="1600" b="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Baby Boomers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1946 to 1964)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Civil Rights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JFK, RFK, MLK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Birth Control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Woodstock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Vietnam</a:t>
                      </a:r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204238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Gen X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(1965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 to 1979)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Watergate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3-Mile Island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Desert Storm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Challenger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Rodney King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Millennials/Gen Y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(1980 to Present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Oklahoma Bombings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Columbine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Internet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9/11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Iraq War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952" y="6400800"/>
            <a:ext cx="4357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Source: Human Resources Solutions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46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Generational Work Ethics</a:t>
            </a:r>
          </a:p>
          <a:p>
            <a:pPr marL="0" indent="0" algn="ctr"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880028"/>
              </p:ext>
            </p:extLst>
          </p:nvPr>
        </p:nvGraphicFramePr>
        <p:xfrm>
          <a:off x="1066800" y="2133600"/>
          <a:ext cx="7086600" cy="4099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2057400"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Traditionalist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before 1946)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Hard Work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Loyalty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Sacrifice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Thriftiness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Conformity</a:t>
                      </a:r>
                      <a:endParaRPr lang="en-US" sz="1600" b="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Baby Boomers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1946 to 1964)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Workaholic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Optimism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Crusading Causes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Success Measured in Materialism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Work Efficiently</a:t>
                      </a:r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204238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Gen X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(1965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 to 1979)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Work/Live Balance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Independent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Live for Today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Distrusts Companies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Bend Rules if Needed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Millennials/Gen Y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(1980 to Present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What’s Next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On My Terms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Civic Method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Earn to Spend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Questions the Status Quo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952" y="6400800"/>
            <a:ext cx="4357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Source: Human Resources Solutions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96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004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815130"/>
              </p:ext>
            </p:extLst>
          </p:nvPr>
        </p:nvGraphicFramePr>
        <p:xfrm>
          <a:off x="316173" y="1621808"/>
          <a:ext cx="8599227" cy="48306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2067"/>
                <a:gridCol w="3544360"/>
                <a:gridCol w="3352800"/>
              </a:tblGrid>
              <a:tr h="304800">
                <a:tc>
                  <a:txBody>
                    <a:bodyPr/>
                    <a:lstStyle/>
                    <a:p>
                      <a:pPr marL="225425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Traditionalist</a:t>
                      </a:r>
                    </a:p>
                  </a:txBody>
                  <a:tcPr>
                    <a:lnL w="12700" cmpd="sng">
                      <a:noFill/>
                    </a:lnL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Baby Boomers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41977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I Need</a:t>
                      </a:r>
                    </a:p>
                  </a:txBody>
                  <a:tcPr anchor="ctr">
                    <a:lnT w="38100" cmpd="sng">
                      <a:noFill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Respect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Status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315190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Reward/Motivation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Acknowledge expertise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Symbols of Achievement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321886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Attitude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Get the job done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Let’s have a meeting and talk about it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Learning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I learned it the hard way.  You can too</a:t>
                      </a:r>
                      <a:endParaRPr lang="en-US" sz="1500" b="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Train ‘em too much and they’ll leave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336667">
                <a:tc>
                  <a:txBody>
                    <a:bodyPr/>
                    <a:lstStyle/>
                    <a:p>
                      <a:pPr marL="635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Feedback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No News is Good News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Feedback once a year with lots of documentation</a:t>
                      </a:r>
                      <a:endParaRPr lang="en-US" sz="1500" dirty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</a:tr>
              <a:tr h="224907">
                <a:tc>
                  <a:txBody>
                    <a:bodyPr/>
                    <a:lstStyle/>
                    <a:p>
                      <a:pPr marL="225425" lvl="1" indent="0"/>
                      <a:endParaRPr lang="en-US" sz="1500" b="0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5425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Gen X</a:t>
                      </a:r>
                    </a:p>
                  </a:txBody>
                  <a:tcPr>
                    <a:lnL w="12700" cmpd="sng">
                      <a:noFill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Millennials/Gen Y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08476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I Need</a:t>
                      </a:r>
                    </a:p>
                  </a:txBody>
                  <a:tcPr anchor="ctr">
                    <a:lnT w="12700" cmpd="sng">
                      <a:noFill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Feedback/Autonomy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Structure/To Contribute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</a:tr>
              <a:tr h="408477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Reward/Motivation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Professional Development/Flexibility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Flexibility/Growth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</a:tr>
              <a:tr h="408476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Attitude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I’ll do my part, you do yours – we’ll meet later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I can, I will, just let me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</a:tr>
              <a:tr h="408477">
                <a:tc>
                  <a:txBody>
                    <a:bodyPr/>
                    <a:lstStyle/>
                    <a:p>
                      <a:pPr marL="6350" lvl="1" indent="0"/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Learning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The more they learn, the more they stay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Continuous learning is a way of life</a:t>
                      </a: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</a:tr>
              <a:tr h="408476">
                <a:tc>
                  <a:txBody>
                    <a:bodyPr/>
                    <a:lstStyle/>
                    <a:p>
                      <a:pPr marL="635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0" dirty="0" smtClean="0">
                          <a:latin typeface="Calibri" pitchFamily="34" charset="0"/>
                          <a:cs typeface="Calibri" pitchFamily="34" charset="0"/>
                        </a:rPr>
                        <a:t>Feedback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Sorry to interrupt, but how am I doing?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b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Feedback</a:t>
                      </a:r>
                      <a:r>
                        <a:rPr lang="en-US" sz="1500" b="0" baseline="0" dirty="0" smtClean="0">
                          <a:solidFill>
                            <a:schemeClr val="bg1"/>
                          </a:solidFill>
                          <a:latin typeface="Calibri" pitchFamily="34" charset="0"/>
                          <a:cs typeface="Calibri" pitchFamily="34" charset="0"/>
                        </a:rPr>
                        <a:t> whenever I want it at the push of a button</a:t>
                      </a:r>
                      <a:endParaRPr lang="en-US" sz="1500" b="0" dirty="0" smtClean="0">
                        <a:solidFill>
                          <a:schemeClr val="bg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26325" y="6504296"/>
            <a:ext cx="4357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usda.gov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67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How Generations May Be Perceived</a:t>
            </a:r>
          </a:p>
          <a:p>
            <a:pPr marL="0" indent="0" algn="ctr">
              <a:buNone/>
            </a:pP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552" y="44301"/>
            <a:ext cx="8941558" cy="1223803"/>
            <a:chOff x="62552" y="44301"/>
            <a:chExt cx="8941558" cy="1223803"/>
          </a:xfrm>
        </p:grpSpPr>
        <p:sp>
          <p:nvSpPr>
            <p:cNvPr id="5" name="Rectangle 4"/>
            <p:cNvSpPr/>
            <p:nvPr/>
          </p:nvSpPr>
          <p:spPr>
            <a:xfrm>
              <a:off x="62552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699310" y="949616"/>
              <a:ext cx="304800" cy="3184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400" y="44301"/>
              <a:ext cx="8839200" cy="932611"/>
            </a:xfrm>
            <a:prstGeom prst="rect">
              <a:avLst/>
            </a:prstGeom>
          </p:spPr>
        </p:pic>
      </p:grp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237397"/>
              </p:ext>
            </p:extLst>
          </p:nvPr>
        </p:nvGraphicFramePr>
        <p:xfrm>
          <a:off x="1066800" y="2133600"/>
          <a:ext cx="7086600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3300"/>
                <a:gridCol w="3543300"/>
              </a:tblGrid>
              <a:tr h="1843818"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Traditionalist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before 1946)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Set in their ways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Judgmental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Distant </a:t>
                      </a:r>
                      <a:endParaRPr lang="en-US" sz="1600" b="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Baby Boomers</a:t>
                      </a:r>
                    </a:p>
                    <a:p>
                      <a:r>
                        <a:rPr lang="en-US" sz="1400" b="0" dirty="0" smtClean="0"/>
                        <a:t>(Born</a:t>
                      </a:r>
                      <a:r>
                        <a:rPr lang="en-US" sz="1400" b="0" baseline="0" dirty="0" smtClean="0"/>
                        <a:t> 1946 to 1964)</a:t>
                      </a:r>
                    </a:p>
                    <a:p>
                      <a:endParaRPr lang="en-US" sz="800" baseline="0" dirty="0" smtClean="0"/>
                    </a:p>
                    <a:p>
                      <a:pPr marL="225425" lvl="1" indent="0"/>
                      <a:r>
                        <a:rPr lang="en-US" sz="1600" b="0" baseline="0" dirty="0" smtClean="0"/>
                        <a:t>Self-absorbed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Workaholics</a:t>
                      </a:r>
                    </a:p>
                    <a:p>
                      <a:pPr marL="225425" lvl="1" indent="0"/>
                      <a:r>
                        <a:rPr lang="en-US" sz="1600" b="0" baseline="0" dirty="0" smtClean="0"/>
                        <a:t>Rigid</a:t>
                      </a:r>
                      <a:endParaRPr lang="en-US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2042382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Gen X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(1965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  to 1979)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Cynical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Ungrateful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Disloyal 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Millennials/Gen Y</a:t>
                      </a:r>
                    </a:p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(1980 to Present</a:t>
                      </a:r>
                      <a:r>
                        <a:rPr lang="en-US" sz="14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  <a:p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Inexperienced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Overly confident</a:t>
                      </a:r>
                    </a:p>
                    <a:p>
                      <a:pPr marL="225425" lvl="1" indent="0"/>
                      <a:r>
                        <a:rPr lang="en-US" sz="1600" b="0" baseline="0" dirty="0" smtClean="0">
                          <a:solidFill>
                            <a:schemeClr val="bg1"/>
                          </a:solidFill>
                        </a:rPr>
                        <a:t>Impatient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14952" y="6400800"/>
            <a:ext cx="43570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Source: Human Resources Solutions</a:t>
            </a:r>
            <a:endParaRPr lang="en-US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76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2983</TotalTime>
  <Words>492</Words>
  <Application>Microsoft Office PowerPoint</Application>
  <PresentationFormat>On-screen Show (4:3)</PresentationFormat>
  <Paragraphs>158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ksulaptop</dc:creator>
  <cp:lastModifiedBy>Ksulaptop</cp:lastModifiedBy>
  <cp:revision>31</cp:revision>
  <dcterms:created xsi:type="dcterms:W3CDTF">2012-11-10T16:05:42Z</dcterms:created>
  <dcterms:modified xsi:type="dcterms:W3CDTF">2012-11-14T18:06:37Z</dcterms:modified>
</cp:coreProperties>
</file>